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7" r:id="rId5"/>
    <p:sldId id="268" r:id="rId6"/>
    <p:sldId id="275" r:id="rId7"/>
    <p:sldId id="281" r:id="rId8"/>
    <p:sldId id="271" r:id="rId9"/>
    <p:sldId id="274" r:id="rId10"/>
    <p:sldId id="272" r:id="rId11"/>
    <p:sldId id="277" r:id="rId12"/>
    <p:sldId id="284" r:id="rId13"/>
    <p:sldId id="279"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239"/>
    <a:srgbClr val="FFFFFF"/>
    <a:srgbClr val="006A79"/>
    <a:srgbClr val="FFE7CA"/>
    <a:srgbClr val="FF8F77"/>
    <a:srgbClr val="FFC7BA"/>
    <a:srgbClr val="21B7B5"/>
    <a:srgbClr val="EAA2EC"/>
    <a:srgbClr val="79DAF5"/>
    <a:srgbClr val="F780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4444" autoAdjust="0"/>
  </p:normalViewPr>
  <p:slideViewPr>
    <p:cSldViewPr snapToGrid="0">
      <p:cViewPr varScale="1">
        <p:scale>
          <a:sx n="63" d="100"/>
          <a:sy n="63" d="100"/>
        </p:scale>
        <p:origin x="115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087FF5-F88C-41B5-BB01-F2F1A539FBFD}" type="datetimeFigureOut">
              <a:rPr lang="sv-SE" smtClean="0"/>
              <a:t>2023-02-16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6D5320-F148-4FB7-8433-D98D6BB5CFC1}" type="slidenum">
              <a:rPr lang="sv-SE" smtClean="0"/>
              <a:t>‹#›</a:t>
            </a:fld>
            <a:endParaRPr lang="sv-SE"/>
          </a:p>
        </p:txBody>
      </p:sp>
    </p:spTree>
    <p:extLst>
      <p:ext uri="{BB962C8B-B14F-4D97-AF65-F5344CB8AC3E}">
        <p14:creationId xmlns:p14="http://schemas.microsoft.com/office/powerpoint/2010/main" val="2438943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Introducera dagen och hälsa alla välkomna. </a:t>
            </a:r>
          </a:p>
        </p:txBody>
      </p:sp>
      <p:sp>
        <p:nvSpPr>
          <p:cNvPr id="4" name="Platshållare för bildnummer 3"/>
          <p:cNvSpPr>
            <a:spLocks noGrp="1"/>
          </p:cNvSpPr>
          <p:nvPr>
            <p:ph type="sldNum" sz="quarter" idx="5"/>
          </p:nvPr>
        </p:nvSpPr>
        <p:spPr/>
        <p:txBody>
          <a:bodyPr/>
          <a:lstStyle/>
          <a:p>
            <a:fld id="{576D5320-F148-4FB7-8433-D98D6BB5CFC1}" type="slidenum">
              <a:rPr lang="sv-SE" smtClean="0"/>
              <a:t>1</a:t>
            </a:fld>
            <a:endParaRPr lang="sv-SE"/>
          </a:p>
        </p:txBody>
      </p:sp>
    </p:spTree>
    <p:extLst>
      <p:ext uri="{BB962C8B-B14F-4D97-AF65-F5344CB8AC3E}">
        <p14:creationId xmlns:p14="http://schemas.microsoft.com/office/powerpoint/2010/main" val="63405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Berätta om träffens upplägg.</a:t>
            </a:r>
          </a:p>
        </p:txBody>
      </p:sp>
      <p:sp>
        <p:nvSpPr>
          <p:cNvPr id="4" name="Platshållare för bildnummer 3"/>
          <p:cNvSpPr>
            <a:spLocks noGrp="1"/>
          </p:cNvSpPr>
          <p:nvPr>
            <p:ph type="sldNum" sz="quarter" idx="5"/>
          </p:nvPr>
        </p:nvSpPr>
        <p:spPr/>
        <p:txBody>
          <a:bodyPr/>
          <a:lstStyle/>
          <a:p>
            <a:fld id="{576D5320-F148-4FB7-8433-D98D6BB5CFC1}" type="slidenum">
              <a:rPr lang="sv-SE" smtClean="0"/>
              <a:t>2</a:t>
            </a:fld>
            <a:endParaRPr lang="sv-SE"/>
          </a:p>
        </p:txBody>
      </p:sp>
    </p:spTree>
    <p:extLst>
      <p:ext uri="{BB962C8B-B14F-4D97-AF65-F5344CB8AC3E}">
        <p14:creationId xmlns:p14="http://schemas.microsoft.com/office/powerpoint/2010/main" val="1417564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Introduktion: </a:t>
            </a:r>
          </a:p>
          <a:p>
            <a:r>
              <a:rPr lang="sv-SE" dirty="0"/>
              <a:t>Dagens organisationsform för IOGT-NTO-rörelsen blev till 1970. Det är då vi strukturerade vår gemensamma rörelse i fyra förbund: IOGT-NTO, Junis, Nykterhetsrörelsens Scoutförbund och Ungdomens Nykterhetsförbund. Anledningen till att vi då valde den form präglades av den tid som var då. Sedan dess har mycket förändrats. Omvärlden ser annorlunda ut, engagemanget har tagit sig en annan form och vi har andra krav och förväntningar på verksamheten. Därför är det dags att tillsammans fundera över framtiden. Gemensamt tänker vi högt och lågt. Vi utforskar nya idéer och upptäcker nya vägar. Hur hade en ny, gemensam organisationsform för framtidens nykterhetsrörelse kunnat se ut? Syftet med diskussionerna är just att utforska, tillsammans. Vad tror vi om framtiden? Vad är möjligt? Vad är önskvärt? Hur kan vi möta morgondagens möjligheter och utmaningar med nya tankar om hur framtidens nykterhetsrörelse ska se ut? </a:t>
            </a:r>
          </a:p>
          <a:p>
            <a:endParaRPr lang="sv-SE" dirty="0"/>
          </a:p>
          <a:p>
            <a:r>
              <a:rPr lang="sv-SE" dirty="0"/>
              <a:t>Tanken är inte att vi ska landa i definitiva slutsatser idag, utan att utforska tankar och idéer om hur framtiden skulle kunna se ut. Vi utforskar tillsammans, men det betyder inte att vi nödvändigtvis behöver vara överens om allt. Ibland kan man tänka och tycka olika. Det är inte något dåligt – tvärtom! Det är genom att få flera olika perspektiv på saker som vi blir klokare tillsammans. Det är jättebra om vi kan synliggöra där vi tänker samma lika mycket som det som vi tänker olika kring! Diskussionerna är indelade i två delar. Först kommer vi att prata om nuläget i rörelsen och i våra verksamheter. Sedan kommer vi att titta på anledningarna till att söka en ny gemensam organisationsform. Slutligen kommer vi att utforska hur ett nytt sätt att organisera oss skulle kunna se ut. Diskussionerna kommer ske i smågrupper. Under februari och mars kommer dialogträffar pågå runt om i IOGT-NTO-rörelsen. Det sker både digitalt och fysiskt. Tillsammans kommer hundratals medlemmar mötas över förbundsgränserna för att utforska vår gemensamma framtid. Alla dessa samtal kommer sedan tas vidare till kongresser och förbundsmöte som i demokratisk ordning får ta ställning till eventuella förslag som dessa samtal leder fram till. Det är fantastiskt att vi kan mötas över verksamhets-, generations- och organisationsgränser för att utforska tillsammans. </a:t>
            </a:r>
          </a:p>
          <a:p>
            <a:endParaRPr lang="sv-SE" dirty="0"/>
          </a:p>
          <a:p>
            <a:r>
              <a:rPr lang="sv-SE" dirty="0"/>
              <a:t>Vi kommer in i denna process med olika traditioner från våra respektive förbund. Även om vi är del av samma rörelse, gör vi ibland saker på lite olika sätt. Därför är det viktigt att vi låter dagens diskussioner präglas av lyhördhet och en ömsesidig nyfikenhet för varandra. Tillsammans lyfter vi upp varandra och låter allas röster få komma till tals.</a:t>
            </a:r>
          </a:p>
        </p:txBody>
      </p:sp>
      <p:sp>
        <p:nvSpPr>
          <p:cNvPr id="4" name="Platshållare för bildnummer 3"/>
          <p:cNvSpPr>
            <a:spLocks noGrp="1"/>
          </p:cNvSpPr>
          <p:nvPr>
            <p:ph type="sldNum" sz="quarter" idx="5"/>
          </p:nvPr>
        </p:nvSpPr>
        <p:spPr/>
        <p:txBody>
          <a:bodyPr/>
          <a:lstStyle/>
          <a:p>
            <a:fld id="{576D5320-F148-4FB7-8433-D98D6BB5CFC1}" type="slidenum">
              <a:rPr lang="sv-SE" smtClean="0"/>
              <a:t>3</a:t>
            </a:fld>
            <a:endParaRPr lang="sv-SE"/>
          </a:p>
        </p:txBody>
      </p:sp>
    </p:spTree>
    <p:extLst>
      <p:ext uri="{BB962C8B-B14F-4D97-AF65-F5344CB8AC3E}">
        <p14:creationId xmlns:p14="http://schemas.microsoft.com/office/powerpoint/2010/main" val="1602257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Dela in i deltagarna i smågrupper. Dessa smågrupper kommer deltagarna sitta i resten av dagen. </a:t>
            </a:r>
          </a:p>
        </p:txBody>
      </p:sp>
      <p:sp>
        <p:nvSpPr>
          <p:cNvPr id="4" name="Platshållare för bildnummer 3"/>
          <p:cNvSpPr>
            <a:spLocks noGrp="1"/>
          </p:cNvSpPr>
          <p:nvPr>
            <p:ph type="sldNum" sz="quarter" idx="5"/>
          </p:nvPr>
        </p:nvSpPr>
        <p:spPr/>
        <p:txBody>
          <a:bodyPr/>
          <a:lstStyle/>
          <a:p>
            <a:fld id="{576D5320-F148-4FB7-8433-D98D6BB5CFC1}" type="slidenum">
              <a:rPr lang="sv-SE" smtClean="0"/>
              <a:t>4</a:t>
            </a:fld>
            <a:endParaRPr lang="sv-SE"/>
          </a:p>
        </p:txBody>
      </p:sp>
    </p:spTree>
    <p:extLst>
      <p:ext uri="{BB962C8B-B14F-4D97-AF65-F5344CB8AC3E}">
        <p14:creationId xmlns:p14="http://schemas.microsoft.com/office/powerpoint/2010/main" val="3927005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Introduktion 5 min:</a:t>
            </a:r>
          </a:p>
          <a:p>
            <a:endParaRPr lang="sv-SE" dirty="0"/>
          </a:p>
          <a:p>
            <a:r>
              <a:rPr lang="sv-SE" dirty="0"/>
              <a:t>Vi lever i en föränderlig tid. Omvärlden förändras med nya tekniska möjligheter och sätt att engagera sig. Människors syn på nykterhet, medlemskap i föreningar och engagemang förändras. Det som vi tidigare tog för givet är kanske inte längre sant, och det vi tidigare trodde vara omöjligt är nu fullt möjligt. För vår rörelse innebär det stora utmaningar men också lika stora möjligheter. Vi kan söka svaren och lösningarna på framtidens utmaningar var för sig, eller så kan vi söka dem gemensamt. Det vi ska utforska nu är vilka styrkor, men också vilka risker, som vi kan se om vi väljer att söka en ny, gemensam organisationsform. </a:t>
            </a:r>
          </a:p>
          <a:p>
            <a:endParaRPr lang="sv-SE" dirty="0"/>
          </a:p>
          <a:p>
            <a:r>
              <a:rPr lang="sv-SE" dirty="0"/>
              <a:t>Vi kommer från olika verksamheter och från olika förbund. Vissa av oss räknar sitt engagemang i decennier, andra i några veckor eller månader. Några av oss har full koll på allt som händer i olika delar av rörelsen, andra vet bara vad som händer i sin förening eller kår. Det är helt okej. Ett samtal handlar om förståelse för varandras perspektiv. I diskussionsfrågorna så kommer ni att tänka er in i att vi är en gemensam rörelse som består av fyra förbund. Är det något man inte förstår så är det bara att fråga oss arrangörer eller någon i din smågrupp att förtydliga.</a:t>
            </a:r>
          </a:p>
        </p:txBody>
      </p:sp>
      <p:sp>
        <p:nvSpPr>
          <p:cNvPr id="4" name="Platshållare för bildnummer 3"/>
          <p:cNvSpPr>
            <a:spLocks noGrp="1"/>
          </p:cNvSpPr>
          <p:nvPr>
            <p:ph type="sldNum" sz="quarter" idx="5"/>
          </p:nvPr>
        </p:nvSpPr>
        <p:spPr/>
        <p:txBody>
          <a:bodyPr/>
          <a:lstStyle/>
          <a:p>
            <a:fld id="{576D5320-F148-4FB7-8433-D98D6BB5CFC1}" type="slidenum">
              <a:rPr lang="sv-SE" smtClean="0"/>
              <a:t>5</a:t>
            </a:fld>
            <a:endParaRPr lang="sv-SE"/>
          </a:p>
        </p:txBody>
      </p:sp>
    </p:spTree>
    <p:extLst>
      <p:ext uri="{BB962C8B-B14F-4D97-AF65-F5344CB8AC3E}">
        <p14:creationId xmlns:p14="http://schemas.microsoft.com/office/powerpoint/2010/main" val="3045084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Låt grupperna diskutera i smågrupper följande frågeställningar. Total tidsåtgång: 20 min.</a:t>
            </a:r>
          </a:p>
        </p:txBody>
      </p:sp>
      <p:sp>
        <p:nvSpPr>
          <p:cNvPr id="4" name="Platshållare för bildnummer 3"/>
          <p:cNvSpPr>
            <a:spLocks noGrp="1"/>
          </p:cNvSpPr>
          <p:nvPr>
            <p:ph type="sldNum" sz="quarter" idx="5"/>
          </p:nvPr>
        </p:nvSpPr>
        <p:spPr/>
        <p:txBody>
          <a:bodyPr/>
          <a:lstStyle/>
          <a:p>
            <a:fld id="{576D5320-F148-4FB7-8433-D98D6BB5CFC1}" type="slidenum">
              <a:rPr lang="sv-SE" smtClean="0"/>
              <a:t>6</a:t>
            </a:fld>
            <a:endParaRPr lang="sv-SE"/>
          </a:p>
        </p:txBody>
      </p:sp>
    </p:spTree>
    <p:extLst>
      <p:ext uri="{BB962C8B-B14F-4D97-AF65-F5344CB8AC3E}">
        <p14:creationId xmlns:p14="http://schemas.microsoft.com/office/powerpoint/2010/main" val="25195924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Introduktion 2 min</a:t>
            </a:r>
          </a:p>
          <a:p>
            <a:r>
              <a:rPr lang="sv-SE" dirty="0"/>
              <a:t>Idag är vi vana vid att arbeta och tänka på ett visst sätt. Det är inte särskilt konstigt, eftersom vi har gjort saker på samma vis i över 50 år. Vissa saker tar vi för givna, eller kopplar ihop till saker som egentligen inte har med varandra att göra. Andra saker kanske vi inte ser möjligheterna kring för att vi är så vana vid att göra på det sätt som vi gör idag. Men nu är det dags att tänka fritt kring hur vi skulle kunna göra saker annorlunda! Vad innebär en ny, gemensam organisationsform? Det ska vi utforska nu!</a:t>
            </a:r>
          </a:p>
        </p:txBody>
      </p:sp>
      <p:sp>
        <p:nvSpPr>
          <p:cNvPr id="4" name="Platshållare för bildnummer 3"/>
          <p:cNvSpPr>
            <a:spLocks noGrp="1"/>
          </p:cNvSpPr>
          <p:nvPr>
            <p:ph type="sldNum" sz="quarter" idx="5"/>
          </p:nvPr>
        </p:nvSpPr>
        <p:spPr/>
        <p:txBody>
          <a:bodyPr/>
          <a:lstStyle/>
          <a:p>
            <a:fld id="{576D5320-F148-4FB7-8433-D98D6BB5CFC1}" type="slidenum">
              <a:rPr lang="sv-SE" smtClean="0"/>
              <a:t>7</a:t>
            </a:fld>
            <a:endParaRPr lang="sv-SE"/>
          </a:p>
        </p:txBody>
      </p:sp>
    </p:spTree>
    <p:extLst>
      <p:ext uri="{BB962C8B-B14F-4D97-AF65-F5344CB8AC3E}">
        <p14:creationId xmlns:p14="http://schemas.microsoft.com/office/powerpoint/2010/main" val="3373595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38 min (eller kortare beroende på hur ni ligger till med tiden)</a:t>
            </a:r>
          </a:p>
          <a:p>
            <a:r>
              <a:rPr lang="sv-SE" dirty="0"/>
              <a:t>Diskutera i smågrupper följande frågeställningar.</a:t>
            </a:r>
          </a:p>
        </p:txBody>
      </p:sp>
      <p:sp>
        <p:nvSpPr>
          <p:cNvPr id="4" name="Platshållare för bildnummer 3"/>
          <p:cNvSpPr>
            <a:spLocks noGrp="1"/>
          </p:cNvSpPr>
          <p:nvPr>
            <p:ph type="sldNum" sz="quarter" idx="5"/>
          </p:nvPr>
        </p:nvSpPr>
        <p:spPr/>
        <p:txBody>
          <a:bodyPr/>
          <a:lstStyle/>
          <a:p>
            <a:fld id="{576D5320-F148-4FB7-8433-D98D6BB5CFC1}" type="slidenum">
              <a:rPr lang="sv-SE" smtClean="0"/>
              <a:t>8</a:t>
            </a:fld>
            <a:endParaRPr lang="sv-SE"/>
          </a:p>
        </p:txBody>
      </p:sp>
    </p:spTree>
    <p:extLst>
      <p:ext uri="{BB962C8B-B14F-4D97-AF65-F5344CB8AC3E}">
        <p14:creationId xmlns:p14="http://schemas.microsoft.com/office/powerpoint/2010/main" val="1798322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Bef>
                <a:spcPts val="200"/>
              </a:spcBef>
            </a:pPr>
            <a:r>
              <a:rPr lang="sv-SE" sz="1800" b="1" dirty="0">
                <a:solidFill>
                  <a:srgbClr val="000000"/>
                </a:solidFill>
                <a:effectLst/>
                <a:latin typeface="Tw Cen MT" panose="020B0602020104020603" pitchFamily="34" charset="0"/>
                <a:ea typeface="Times New Roman" panose="02020603050405020304" pitchFamily="18" charset="0"/>
                <a:cs typeface="Times New Roman" panose="02020603050405020304" pitchFamily="18" charset="0"/>
              </a:rPr>
              <a:t>Avslutning för den korta, digitala varianten</a:t>
            </a:r>
          </a:p>
          <a:p>
            <a:pPr>
              <a:lnSpc>
                <a:spcPct val="107000"/>
              </a:lnSpc>
              <a:spcAft>
                <a:spcPts val="800"/>
              </a:spcAft>
            </a:pPr>
            <a:r>
              <a:rPr lang="sv-SE" sz="1800" dirty="0">
                <a:effectLst/>
                <a:latin typeface="Sitka Banner" pitchFamily="2" charset="0"/>
                <a:ea typeface="Calibri" panose="020F0502020204030204" pitchFamily="34" charset="0"/>
                <a:cs typeface="Times New Roman" panose="02020603050405020304" pitchFamily="18" charset="0"/>
              </a:rPr>
              <a:t>5 min + 10 min bufferttid</a:t>
            </a:r>
          </a:p>
          <a:p>
            <a:pPr>
              <a:lnSpc>
                <a:spcPct val="107000"/>
              </a:lnSpc>
              <a:spcAft>
                <a:spcPts val="800"/>
              </a:spcAft>
            </a:pPr>
            <a:r>
              <a:rPr lang="sv-SE" sz="1800" dirty="0">
                <a:effectLst/>
                <a:latin typeface="Sitka Banner" pitchFamily="2" charset="0"/>
                <a:ea typeface="Calibri" panose="020F0502020204030204" pitchFamily="34" charset="0"/>
                <a:cs typeface="Times New Roman" panose="02020603050405020304" pitchFamily="18" charset="0"/>
              </a:rPr>
              <a:t>Samla alla grupper i helgrupp igen.</a:t>
            </a:r>
          </a:p>
          <a:p>
            <a:pPr>
              <a:lnSpc>
                <a:spcPct val="107000"/>
              </a:lnSpc>
              <a:spcAft>
                <a:spcPts val="800"/>
              </a:spcAft>
            </a:pPr>
            <a:r>
              <a:rPr lang="sv-SE" sz="1800" dirty="0">
                <a:effectLst/>
                <a:latin typeface="Sitka Banner" pitchFamily="2" charset="0"/>
                <a:ea typeface="Calibri" panose="020F0502020204030204" pitchFamily="34" charset="0"/>
                <a:cs typeface="Times New Roman" panose="02020603050405020304" pitchFamily="18" charset="0"/>
              </a:rPr>
              <a:t>Låt alla deltagare skriva svaren på följande två frågorna i chatten:</a:t>
            </a:r>
          </a:p>
          <a:p>
            <a:pPr marL="342900" lvl="0" indent="-342900">
              <a:lnSpc>
                <a:spcPct val="107000"/>
              </a:lnSpc>
              <a:buFont typeface="Symbol" panose="05050102010706020507" pitchFamily="18" charset="2"/>
              <a:buChar char=""/>
            </a:pPr>
            <a:r>
              <a:rPr lang="sv-SE" sz="1800" dirty="0">
                <a:effectLst/>
                <a:latin typeface="Sitka Banner" pitchFamily="2" charset="0"/>
                <a:ea typeface="Calibri" panose="020F0502020204030204" pitchFamily="34" charset="0"/>
                <a:cs typeface="Times New Roman" panose="02020603050405020304" pitchFamily="18" charset="0"/>
              </a:rPr>
              <a:t>Vad tar jag med mig från träffen idag?</a:t>
            </a:r>
          </a:p>
          <a:p>
            <a:pPr marL="342900" lvl="0" indent="-342900">
              <a:lnSpc>
                <a:spcPct val="107000"/>
              </a:lnSpc>
              <a:spcAft>
                <a:spcPts val="800"/>
              </a:spcAft>
              <a:buFont typeface="Symbol" panose="05050102010706020507" pitchFamily="18" charset="2"/>
              <a:buChar char=""/>
            </a:pPr>
            <a:r>
              <a:rPr lang="sv-SE" sz="1800" dirty="0">
                <a:effectLst/>
                <a:latin typeface="Sitka Banner" pitchFamily="2" charset="0"/>
                <a:ea typeface="Calibri" panose="020F0502020204030204" pitchFamily="34" charset="0"/>
                <a:cs typeface="Times New Roman" panose="02020603050405020304" pitchFamily="18" charset="0"/>
              </a:rPr>
              <a:t>Vad är viktigt att vi tar med oss eller tänker på framåt?</a:t>
            </a:r>
          </a:p>
          <a:p>
            <a:pPr>
              <a:lnSpc>
                <a:spcPct val="107000"/>
              </a:lnSpc>
              <a:spcAft>
                <a:spcPts val="800"/>
              </a:spcAft>
            </a:pPr>
            <a:r>
              <a:rPr lang="sv-SE" sz="1800" dirty="0">
                <a:effectLst/>
                <a:latin typeface="Sitka Banner" pitchFamily="2" charset="0"/>
                <a:ea typeface="Calibri" panose="020F0502020204030204" pitchFamily="34" charset="0"/>
                <a:cs typeface="Times New Roman" panose="02020603050405020304" pitchFamily="18" charset="0"/>
              </a:rPr>
              <a:t>Tacka för allas deltagande och avsluta med några personliga reflektioner. Låt sedan alla slå på sin mikrofon och säga hejdå innan ni avslutar mötet.</a:t>
            </a:r>
          </a:p>
          <a:p>
            <a:pPr>
              <a:lnSpc>
                <a:spcPct val="107000"/>
              </a:lnSpc>
              <a:spcAft>
                <a:spcPts val="800"/>
              </a:spcAft>
            </a:pPr>
            <a:r>
              <a:rPr lang="sv-SE" sz="1800" dirty="0">
                <a:effectLst/>
                <a:latin typeface="Sitka Banner" pitchFamily="2" charset="0"/>
                <a:ea typeface="Calibri" panose="020F0502020204030204" pitchFamily="34" charset="0"/>
                <a:cs typeface="Times New Roman" panose="02020603050405020304" pitchFamily="18" charset="0"/>
              </a:rPr>
              <a:t>För sekreteraren: Glöm inte att spara chatten.</a:t>
            </a:r>
          </a:p>
        </p:txBody>
      </p:sp>
      <p:sp>
        <p:nvSpPr>
          <p:cNvPr id="4" name="Platshållare för bildnummer 3"/>
          <p:cNvSpPr>
            <a:spLocks noGrp="1"/>
          </p:cNvSpPr>
          <p:nvPr>
            <p:ph type="sldNum" sz="quarter" idx="5"/>
          </p:nvPr>
        </p:nvSpPr>
        <p:spPr/>
        <p:txBody>
          <a:bodyPr/>
          <a:lstStyle/>
          <a:p>
            <a:fld id="{576D5320-F148-4FB7-8433-D98D6BB5CFC1}" type="slidenum">
              <a:rPr lang="sv-SE" smtClean="0"/>
              <a:t>9</a:t>
            </a:fld>
            <a:endParaRPr lang="sv-SE"/>
          </a:p>
        </p:txBody>
      </p:sp>
    </p:spTree>
    <p:extLst>
      <p:ext uri="{BB962C8B-B14F-4D97-AF65-F5344CB8AC3E}">
        <p14:creationId xmlns:p14="http://schemas.microsoft.com/office/powerpoint/2010/main" val="4120137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CBFE74-7CE1-4D32-9E5B-3AA858865455}"/>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DD53A5E3-A3CE-461C-81D8-B2017C179B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D7A89C62-F310-4BF5-BD14-F698A097FF47}"/>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5" name="Platshållare för sidfot 4">
            <a:extLst>
              <a:ext uri="{FF2B5EF4-FFF2-40B4-BE49-F238E27FC236}">
                <a16:creationId xmlns:a16="http://schemas.microsoft.com/office/drawing/2014/main" id="{7782AD3E-B5BB-48E7-B3DF-F50F76D8578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9D3BE16-D714-4990-B499-ED07D58B7A2F}"/>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3221315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89F3D3A-46F7-479D-97E9-CF2A8561C8A9}"/>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25A0F6A-9F5E-426C-B907-4C70D02D868C}"/>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5B126AD-9FCC-43C1-8DDE-AF2174572552}"/>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5" name="Platshållare för sidfot 4">
            <a:extLst>
              <a:ext uri="{FF2B5EF4-FFF2-40B4-BE49-F238E27FC236}">
                <a16:creationId xmlns:a16="http://schemas.microsoft.com/office/drawing/2014/main" id="{A58DB326-F37D-4AC6-9977-09591E18870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571F1F5-B1E6-4B80-ACA8-DFDBCBD8CAD9}"/>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1710909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AAA1627A-9CFC-4553-812A-E9FAA6E7B980}"/>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8378D1B0-29E3-4AF7-B9BA-7CF4C206B8B9}"/>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2DAFF67-9966-4FD4-BDB3-9776B9DDAF7D}"/>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5" name="Platshållare för sidfot 4">
            <a:extLst>
              <a:ext uri="{FF2B5EF4-FFF2-40B4-BE49-F238E27FC236}">
                <a16:creationId xmlns:a16="http://schemas.microsoft.com/office/drawing/2014/main" id="{7ED19D44-64CC-426F-A573-57258979EFA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5CADBF1-BFCD-4728-8580-577421A1321F}"/>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3129339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098DF2-5AA1-4EEF-ACB8-887DEE2AB46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A398BF6-ECEC-4AE4-AE32-222954947AD2}"/>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DF652A1-CD98-4E3A-8D9E-8BAE61CE164E}"/>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5" name="Platshållare för sidfot 4">
            <a:extLst>
              <a:ext uri="{FF2B5EF4-FFF2-40B4-BE49-F238E27FC236}">
                <a16:creationId xmlns:a16="http://schemas.microsoft.com/office/drawing/2014/main" id="{EAB7BF01-3C18-4362-B307-10650353B9D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9E6E3B3-1303-4BE3-94C3-B701F24B7BAB}"/>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3057932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E9D71A6-1455-439D-9DEC-925A5F920712}"/>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B7F0D06F-0080-42D1-BC32-202A3EC103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28AAD710-E059-409F-97BE-1ADA2D9118EC}"/>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5" name="Platshållare för sidfot 4">
            <a:extLst>
              <a:ext uri="{FF2B5EF4-FFF2-40B4-BE49-F238E27FC236}">
                <a16:creationId xmlns:a16="http://schemas.microsoft.com/office/drawing/2014/main" id="{B9C66D9E-A795-47B3-84BA-5F01E3D4FC4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ABDC716-3D71-4418-B549-4345C8496DD8}"/>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3746934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036D82-F9B4-433E-BC41-3776DC3ADF1B}"/>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D5F8EFE-C5BB-4F83-9BDA-45D063409CE4}"/>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2284320C-0CE5-4680-9B03-0AB252DD589D}"/>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7E712B8C-F2CA-4F32-8748-3FDCA3BC70DE}"/>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6" name="Platshållare för sidfot 5">
            <a:extLst>
              <a:ext uri="{FF2B5EF4-FFF2-40B4-BE49-F238E27FC236}">
                <a16:creationId xmlns:a16="http://schemas.microsoft.com/office/drawing/2014/main" id="{13404D8A-F727-46E4-994B-6DCDAF92C33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4B58EEE-658A-4F32-86DD-A21A56A72861}"/>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1598481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699DB3-6D0C-4DE8-9EA5-85A6DAF83E51}"/>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E83CB00-969F-447F-B7ED-502643C2E6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D672DF23-059E-4B5F-BF29-28B25E0571AA}"/>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83D3F2C9-8CDF-4479-9728-A04994B0C5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4821E194-A184-4F6F-BFC1-55B4CC05C364}"/>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D5D09299-E7CA-4FBD-87D4-7384B9C236AD}"/>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8" name="Platshållare för sidfot 7">
            <a:extLst>
              <a:ext uri="{FF2B5EF4-FFF2-40B4-BE49-F238E27FC236}">
                <a16:creationId xmlns:a16="http://schemas.microsoft.com/office/drawing/2014/main" id="{F3AC7E21-3D28-4A62-ABF2-625D9446D67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CCA595BC-67C5-472A-952C-E1A66AA01D64}"/>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2790073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527AAE-E24D-4B70-8718-8539070AB049}"/>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C67CEF4D-3CD5-41FE-BBFD-142369CAE1D7}"/>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4" name="Platshållare för sidfot 3">
            <a:extLst>
              <a:ext uri="{FF2B5EF4-FFF2-40B4-BE49-F238E27FC236}">
                <a16:creationId xmlns:a16="http://schemas.microsoft.com/office/drawing/2014/main" id="{F0CD72A6-F645-40CE-8021-D9D31833CE8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3328EED4-F29F-486D-AF0B-5BCF93DB996A}"/>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270145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B05281F4-D184-411C-9A76-C17DAE7C7674}"/>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3" name="Platshållare för sidfot 2">
            <a:extLst>
              <a:ext uri="{FF2B5EF4-FFF2-40B4-BE49-F238E27FC236}">
                <a16:creationId xmlns:a16="http://schemas.microsoft.com/office/drawing/2014/main" id="{C842ADE0-6039-4BAF-A317-2BAECC40CF64}"/>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BE8FCBD6-8B1E-423D-BBC7-1FCBA70AD120}"/>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1550644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353D02-3478-4AAB-B9B5-7A1678802F4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8F25D16-96BA-4354-BE2B-6F8C5111CC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0B5E8FD0-A13D-45F4-AF39-976E24CE15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4FCCFCA2-BAAA-448F-87AC-52756B5CF3C2}"/>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6" name="Platshållare för sidfot 5">
            <a:extLst>
              <a:ext uri="{FF2B5EF4-FFF2-40B4-BE49-F238E27FC236}">
                <a16:creationId xmlns:a16="http://schemas.microsoft.com/office/drawing/2014/main" id="{266452FE-03B1-42B3-83DC-947945F74FE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FD9517D-5ABD-4A52-AEC3-35EFDCB60DE3}"/>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1434015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4EAF2A7-E511-4298-82A0-E3D08B86293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F611913-AD00-457C-AFDE-F65067CC35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82D14BC3-2BB2-422E-9D1B-8F5BC3B88D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EE4116A2-E25C-46AB-BACC-05029AD2D0FC}"/>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6" name="Platshållare för sidfot 5">
            <a:extLst>
              <a:ext uri="{FF2B5EF4-FFF2-40B4-BE49-F238E27FC236}">
                <a16:creationId xmlns:a16="http://schemas.microsoft.com/office/drawing/2014/main" id="{7A8AF055-F6E7-4CF7-9BB9-CE4B82313BA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31F8BD0-F1C4-46CB-8389-5089FBE34EB7}"/>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1316119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32BAACC3-58BC-4A6C-846A-6DDD90596D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4D13737-00DA-49F1-A5DD-FD4FBD01B6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7941F31-01DC-49DF-94F3-B644B32711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4E4BB-3DB9-40DD-A67D-BBAB83B378E2}" type="datetimeFigureOut">
              <a:rPr lang="sv-SE" smtClean="0"/>
              <a:t>2023-02-16</a:t>
            </a:fld>
            <a:endParaRPr lang="sv-SE"/>
          </a:p>
        </p:txBody>
      </p:sp>
      <p:sp>
        <p:nvSpPr>
          <p:cNvPr id="5" name="Platshållare för sidfot 4">
            <a:extLst>
              <a:ext uri="{FF2B5EF4-FFF2-40B4-BE49-F238E27FC236}">
                <a16:creationId xmlns:a16="http://schemas.microsoft.com/office/drawing/2014/main" id="{1E854447-2F01-47FB-AFF3-EE04B05244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AA2B2D02-9445-4F47-8AF2-26174E9380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4A2901-DFC7-4BDE-81E0-123A9F38BA8A}" type="slidenum">
              <a:rPr lang="sv-SE" smtClean="0"/>
              <a:t>‹#›</a:t>
            </a:fld>
            <a:endParaRPr lang="sv-SE"/>
          </a:p>
        </p:txBody>
      </p:sp>
    </p:spTree>
    <p:extLst>
      <p:ext uri="{BB962C8B-B14F-4D97-AF65-F5344CB8AC3E}">
        <p14:creationId xmlns:p14="http://schemas.microsoft.com/office/powerpoint/2010/main" val="550427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s://forms.gle/iuLSekRtN4TkmieF9"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FBA7BB-69BA-449E-8560-D747491977B2}"/>
              </a:ext>
            </a:extLst>
          </p:cNvPr>
          <p:cNvSpPr>
            <a:spLocks noGrp="1"/>
          </p:cNvSpPr>
          <p:nvPr>
            <p:ph type="ctrTitle"/>
          </p:nvPr>
        </p:nvSpPr>
        <p:spPr>
          <a:xfrm>
            <a:off x="4034118" y="1974850"/>
            <a:ext cx="8157882" cy="2387600"/>
          </a:xfrm>
        </p:spPr>
        <p:txBody>
          <a:bodyPr>
            <a:normAutofit fontScale="90000"/>
          </a:bodyPr>
          <a:lstStyle/>
          <a:p>
            <a:r>
              <a:rPr lang="sv-SE" b="1" dirty="0">
                <a:latin typeface="Tw Cen MT" panose="020B0602020104020603" pitchFamily="34" charset="0"/>
              </a:rPr>
              <a:t> </a:t>
            </a:r>
            <a:br>
              <a:rPr lang="sv-SE" dirty="0">
                <a:latin typeface="Tw Cen MT" panose="020B0602020104020603" pitchFamily="34" charset="0"/>
              </a:rPr>
            </a:br>
            <a:r>
              <a:rPr lang="sv-SE" b="1" dirty="0">
                <a:latin typeface="Tw Cen MT" panose="020B0602020104020603" pitchFamily="34" charset="0"/>
                <a:ea typeface="Cambria" panose="02040503050406030204" pitchFamily="18" charset="0"/>
              </a:rPr>
              <a:t>EN NY, GEMENSAM ORGANISATIONSFORM</a:t>
            </a:r>
            <a:br>
              <a:rPr lang="sv-SE" dirty="0">
                <a:latin typeface="Britannic Bold" panose="020B0903060703020204" pitchFamily="34" charset="0"/>
                <a:ea typeface="Cambria" panose="02040503050406030204" pitchFamily="18" charset="0"/>
              </a:rPr>
            </a:br>
            <a:endParaRPr lang="sv-SE" dirty="0">
              <a:latin typeface="Britannic Bold" panose="020B0903060703020204" pitchFamily="34" charset="0"/>
              <a:ea typeface="Cambria" panose="02040503050406030204" pitchFamily="18" charset="0"/>
            </a:endParaRPr>
          </a:p>
        </p:txBody>
      </p:sp>
      <p:sp>
        <p:nvSpPr>
          <p:cNvPr id="6" name="textruta 5">
            <a:extLst>
              <a:ext uri="{FF2B5EF4-FFF2-40B4-BE49-F238E27FC236}">
                <a16:creationId xmlns:a16="http://schemas.microsoft.com/office/drawing/2014/main" id="{20987FEC-D728-4B34-8465-7D27DFEB71F5}"/>
              </a:ext>
            </a:extLst>
          </p:cNvPr>
          <p:cNvSpPr txBox="1"/>
          <p:nvPr/>
        </p:nvSpPr>
        <p:spPr>
          <a:xfrm>
            <a:off x="4034118" y="3818877"/>
            <a:ext cx="8157882" cy="400110"/>
          </a:xfrm>
          <a:prstGeom prst="rect">
            <a:avLst/>
          </a:prstGeom>
          <a:noFill/>
        </p:spPr>
        <p:txBody>
          <a:bodyPr wrap="square" rtlCol="0">
            <a:spAutoFit/>
          </a:bodyPr>
          <a:lstStyle/>
          <a:p>
            <a:pPr algn="ctr"/>
            <a:r>
              <a:rPr lang="sv-SE" sz="2000" dirty="0">
                <a:latin typeface="Sitka Banner" panose="02000505000000020004" pitchFamily="2" charset="0"/>
              </a:rPr>
              <a:t>Samtalsmaterial om IOGT-NTO-rörelsens framtid</a:t>
            </a:r>
          </a:p>
        </p:txBody>
      </p:sp>
      <p:pic>
        <p:nvPicPr>
          <p:cNvPr id="12" name="Bild 11" descr="Chatt">
            <a:extLst>
              <a:ext uri="{FF2B5EF4-FFF2-40B4-BE49-F238E27FC236}">
                <a16:creationId xmlns:a16="http://schemas.microsoft.com/office/drawing/2014/main" id="{411B3D64-73C7-43F1-A2BA-D76E01DA5C8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18582" y="4705061"/>
            <a:ext cx="1126836" cy="1126836"/>
          </a:xfrm>
          <a:prstGeom prst="rect">
            <a:avLst/>
          </a:prstGeom>
        </p:spPr>
      </p:pic>
      <p:pic>
        <p:nvPicPr>
          <p:cNvPr id="4" name="Bildobjekt 3">
            <a:extLst>
              <a:ext uri="{FF2B5EF4-FFF2-40B4-BE49-F238E27FC236}">
                <a16:creationId xmlns:a16="http://schemas.microsoft.com/office/drawing/2014/main" id="{979F01D6-9D91-4C41-8466-B11ABC685E0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5400000">
            <a:off x="-1411941" y="1411941"/>
            <a:ext cx="6858000" cy="4034118"/>
          </a:xfrm>
          <a:prstGeom prst="rect">
            <a:avLst/>
          </a:prstGeom>
          <a:solidFill>
            <a:srgbClr val="FFE7CA"/>
          </a:solidFill>
          <a:ln>
            <a:noFill/>
          </a:ln>
        </p:spPr>
      </p:pic>
    </p:spTree>
    <p:extLst>
      <p:ext uri="{BB962C8B-B14F-4D97-AF65-F5344CB8AC3E}">
        <p14:creationId xmlns:p14="http://schemas.microsoft.com/office/powerpoint/2010/main" val="258406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0" y="-2"/>
            <a:ext cx="12192002" cy="6858002"/>
          </a:xfrm>
          <a:prstGeom prst="rect">
            <a:avLst/>
          </a:prstGeom>
          <a:ln>
            <a:noFill/>
          </a:ln>
        </p:spPr>
      </p:pic>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317239" y="410546"/>
            <a:ext cx="4460033" cy="2663060"/>
          </a:xfrm>
        </p:spPr>
        <p:txBody>
          <a:bodyPr>
            <a:normAutofit fontScale="90000"/>
          </a:bodyPr>
          <a:lstStyle/>
          <a:p>
            <a:r>
              <a:rPr lang="sv-SE" sz="8000" b="1" dirty="0">
                <a:latin typeface="Tw Cen MT" panose="020B0602020104020603" pitchFamily="34" charset="0"/>
              </a:rPr>
              <a:t>TACK!</a:t>
            </a:r>
            <a:br>
              <a:rPr lang="sv-SE" sz="8000" b="1" dirty="0">
                <a:latin typeface="Tw Cen MT" panose="020B0602020104020603" pitchFamily="34" charset="0"/>
              </a:rPr>
            </a:br>
            <a:r>
              <a:rPr lang="sv-SE" sz="6700" b="1" dirty="0">
                <a:latin typeface="Tw Cen MT" panose="020B0602020104020603" pitchFamily="34" charset="0"/>
              </a:rPr>
              <a:t>För din medverkan</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317239" y="3784395"/>
            <a:ext cx="3415006" cy="2796179"/>
          </a:xfrm>
        </p:spPr>
        <p:txBody>
          <a:bodyPr numCol="1"/>
          <a:lstStyle/>
          <a:p>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spTree>
    <p:extLst>
      <p:ext uri="{BB962C8B-B14F-4D97-AF65-F5344CB8AC3E}">
        <p14:creationId xmlns:p14="http://schemas.microsoft.com/office/powerpoint/2010/main" val="701007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816082-71C3-4CAA-96AD-B9A617A18D49}"/>
              </a:ext>
            </a:extLst>
          </p:cNvPr>
          <p:cNvSpPr>
            <a:spLocks noGrp="1"/>
          </p:cNvSpPr>
          <p:nvPr>
            <p:ph type="title"/>
          </p:nvPr>
        </p:nvSpPr>
        <p:spPr>
          <a:xfrm>
            <a:off x="838200" y="1078803"/>
            <a:ext cx="10515600" cy="1325563"/>
          </a:xfrm>
        </p:spPr>
        <p:txBody>
          <a:bodyPr/>
          <a:lstStyle/>
          <a:p>
            <a:pPr algn="ctr"/>
            <a:r>
              <a:rPr lang="sv-SE" sz="6000" b="1" dirty="0">
                <a:latin typeface="Tw Cen MT" panose="020B0602020104020603" pitchFamily="34" charset="0"/>
              </a:rPr>
              <a:t>TRÄFFENS UPPLÄGG</a:t>
            </a:r>
            <a:endParaRPr lang="sv-SE" b="1" dirty="0">
              <a:latin typeface="Tw Cen MT" panose="020B0602020104020603" pitchFamily="34" charset="0"/>
            </a:endParaRPr>
          </a:p>
        </p:txBody>
      </p:sp>
      <p:sp>
        <p:nvSpPr>
          <p:cNvPr id="4" name="Platshållare för innehåll 3">
            <a:extLst>
              <a:ext uri="{FF2B5EF4-FFF2-40B4-BE49-F238E27FC236}">
                <a16:creationId xmlns:a16="http://schemas.microsoft.com/office/drawing/2014/main" id="{29ACC065-2F19-4C0E-99E8-4CD3B46989B9}"/>
              </a:ext>
            </a:extLst>
          </p:cNvPr>
          <p:cNvSpPr>
            <a:spLocks noGrp="1"/>
          </p:cNvSpPr>
          <p:nvPr>
            <p:ph sz="half" idx="1"/>
          </p:nvPr>
        </p:nvSpPr>
        <p:spPr>
          <a:xfrm>
            <a:off x="2860287" y="2404366"/>
            <a:ext cx="6495585" cy="4351338"/>
          </a:xfrm>
        </p:spPr>
        <p:txBody>
          <a:bodyPr/>
          <a:lstStyle/>
          <a:p>
            <a:endParaRPr lang="sv-SE" dirty="0">
              <a:solidFill>
                <a:schemeClr val="bg2">
                  <a:lumMod val="25000"/>
                </a:schemeClr>
              </a:solidFill>
              <a:latin typeface="Sitka Banner" panose="02000505000000020004" pitchFamily="2" charset="0"/>
            </a:endParaRPr>
          </a:p>
          <a:p>
            <a:r>
              <a:rPr lang="sv-SE" dirty="0">
                <a:solidFill>
                  <a:schemeClr val="bg2">
                    <a:lumMod val="25000"/>
                  </a:schemeClr>
                </a:solidFill>
                <a:latin typeface="Sitka Banner" panose="02000505000000020004" pitchFamily="2" charset="0"/>
              </a:rPr>
              <a:t>Introduktion och gruppindelning</a:t>
            </a:r>
          </a:p>
          <a:p>
            <a:r>
              <a:rPr lang="sv-SE" dirty="0">
                <a:solidFill>
                  <a:schemeClr val="bg2">
                    <a:lumMod val="25000"/>
                  </a:schemeClr>
                </a:solidFill>
                <a:latin typeface="Sitka Banner" panose="02000505000000020004" pitchFamily="2" charset="0"/>
              </a:rPr>
              <a:t>Möjligheter och utmaningar</a:t>
            </a:r>
          </a:p>
          <a:p>
            <a:r>
              <a:rPr lang="sv-SE" dirty="0">
                <a:solidFill>
                  <a:schemeClr val="bg2">
                    <a:lumMod val="25000"/>
                  </a:schemeClr>
                </a:solidFill>
                <a:latin typeface="Sitka Banner" panose="02000505000000020004" pitchFamily="2" charset="0"/>
              </a:rPr>
              <a:t>Våra vägar fram</a:t>
            </a:r>
          </a:p>
          <a:p>
            <a:r>
              <a:rPr lang="sv-SE" dirty="0">
                <a:solidFill>
                  <a:schemeClr val="bg2">
                    <a:lumMod val="25000"/>
                  </a:schemeClr>
                </a:solidFill>
                <a:latin typeface="Sitka Banner" panose="02000505000000020004" pitchFamily="2" charset="0"/>
              </a:rPr>
              <a:t>Avslutning</a:t>
            </a:r>
          </a:p>
          <a:p>
            <a:endParaRPr lang="sv-SE" dirty="0">
              <a:latin typeface="Sitka Banner" panose="02000505000000020004" pitchFamily="2" charset="0"/>
            </a:endParaRPr>
          </a:p>
        </p:txBody>
      </p:sp>
    </p:spTree>
    <p:extLst>
      <p:ext uri="{BB962C8B-B14F-4D97-AF65-F5344CB8AC3E}">
        <p14:creationId xmlns:p14="http://schemas.microsoft.com/office/powerpoint/2010/main" val="398818662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802433" y="354087"/>
            <a:ext cx="7934930" cy="1500187"/>
          </a:xfrm>
        </p:spPr>
        <p:txBody>
          <a:bodyPr/>
          <a:lstStyle/>
          <a:p>
            <a:r>
              <a:rPr lang="sv-SE" b="1" dirty="0">
                <a:solidFill>
                  <a:schemeClr val="bg2">
                    <a:lumMod val="25000"/>
                  </a:schemeClr>
                </a:solidFill>
                <a:latin typeface="Tw Cen MT" panose="020B0602020104020603" pitchFamily="34" charset="0"/>
              </a:rPr>
              <a:t>INTRODUKTION</a:t>
            </a:r>
            <a:endParaRPr lang="sv-SE" b="1" dirty="0">
              <a:latin typeface="Tw Cen MT" panose="020B0602020104020603" pitchFamily="34" charset="0"/>
            </a:endParaRP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7647"/>
            <a:ext cx="7109926" cy="3849987"/>
          </a:xfrm>
        </p:spPr>
        <p:txBody>
          <a:bodyPr numCol="1"/>
          <a:lstStyle/>
          <a:p>
            <a:pPr marL="342900" indent="-342900">
              <a:buFont typeface="Arial" panose="020B0604020202020204" pitchFamily="34" charset="0"/>
              <a:buChar char="•"/>
            </a:pPr>
            <a:r>
              <a:rPr lang="da-DK" dirty="0">
                <a:solidFill>
                  <a:schemeClr val="bg2">
                    <a:lumMod val="25000"/>
                  </a:schemeClr>
                </a:solidFill>
                <a:latin typeface="Sitka Banner" panose="02000505000000020004" pitchFamily="2" charset="0"/>
              </a:rPr>
              <a:t>1970 sattes vår nuvarande organisationsform: </a:t>
            </a:r>
          </a:p>
          <a:p>
            <a:r>
              <a:rPr lang="sv-SE" dirty="0">
                <a:solidFill>
                  <a:schemeClr val="bg2">
                    <a:lumMod val="25000"/>
                  </a:schemeClr>
                </a:solidFill>
                <a:latin typeface="Sitka Banner" panose="02000505000000020004" pitchFamily="2" charset="0"/>
              </a:rPr>
              <a:t>IOGT-NTO, Junis, Nykterhetsrörelsens Scoutförbund och Ungdomens Nykterhetsförbund</a:t>
            </a:r>
          </a:p>
          <a:p>
            <a:pPr marL="342900" indent="-342900">
              <a:buFont typeface="Arial" panose="020B0604020202020204" pitchFamily="34" charset="0"/>
              <a:buChar char="•"/>
            </a:pPr>
            <a:r>
              <a:rPr lang="da-DK" dirty="0">
                <a:solidFill>
                  <a:schemeClr val="bg2">
                    <a:lumMod val="25000"/>
                  </a:schemeClr>
                </a:solidFill>
                <a:latin typeface="Sitka Banner" panose="02000505000000020004" pitchFamily="2" charset="0"/>
              </a:rPr>
              <a:t>Idag utforskar vi idéer om framtiden tillsammans!</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Dagens diskussioner präglas av lyhördhet, respekt och en ömsesidig nyfikenhet för varandra. Alla röster får komma till tals och vi lyfter upp varandra!</a:t>
            </a:r>
            <a:endParaRPr lang="da-DK"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741989" y="1412965"/>
            <a:ext cx="6862977" cy="4037045"/>
          </a:xfrm>
          <a:prstGeom prst="rect">
            <a:avLst/>
          </a:prstGeom>
          <a:ln>
            <a:noFill/>
          </a:ln>
        </p:spPr>
      </p:pic>
    </p:spTree>
    <p:extLst>
      <p:ext uri="{BB962C8B-B14F-4D97-AF65-F5344CB8AC3E}">
        <p14:creationId xmlns:p14="http://schemas.microsoft.com/office/powerpoint/2010/main" val="2345388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1085768" y="2131372"/>
            <a:ext cx="7934930" cy="1500187"/>
          </a:xfrm>
        </p:spPr>
        <p:txBody>
          <a:bodyPr/>
          <a:lstStyle/>
          <a:p>
            <a:r>
              <a:rPr lang="sv-SE" b="1" dirty="0">
                <a:solidFill>
                  <a:schemeClr val="bg2">
                    <a:lumMod val="25000"/>
                  </a:schemeClr>
                </a:solidFill>
                <a:latin typeface="Tw Cen MT" panose="020B0602020104020603" pitchFamily="34" charset="0"/>
              </a:rPr>
              <a:t>Gruppindelning</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7647"/>
            <a:ext cx="7109926" cy="3849987"/>
          </a:xfrm>
        </p:spPr>
        <p:txBody>
          <a:bodyPr numCol="1"/>
          <a:lstStyle/>
          <a:p>
            <a:pPr marL="342900" indent="-342900">
              <a:buFont typeface="Arial" panose="020B0604020202020204" pitchFamily="34" charset="0"/>
              <a:buChar char="•"/>
            </a:pPr>
            <a:endParaRPr lang="sv-SE" dirty="0">
              <a:solidFill>
                <a:schemeClr val="bg2">
                  <a:lumMod val="25000"/>
                </a:schemeClr>
              </a:solidFill>
              <a:latin typeface="Sitka Banner" panose="02000505000000020004" pitchFamily="2" charset="0"/>
            </a:endParaRPr>
          </a:p>
          <a:p>
            <a:endParaRPr lang="sv-SE" dirty="0">
              <a:solidFill>
                <a:schemeClr val="tx1"/>
              </a:solidFill>
              <a:latin typeface="Sitka Banner" panose="02000505000000020004" pitchFamily="2" charset="0"/>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741989" y="1412965"/>
            <a:ext cx="6862977" cy="4037045"/>
          </a:xfrm>
          <a:prstGeom prst="rect">
            <a:avLst/>
          </a:prstGeom>
          <a:ln>
            <a:noFill/>
          </a:ln>
        </p:spPr>
      </p:pic>
      <p:sp>
        <p:nvSpPr>
          <p:cNvPr id="7" name="textruta 6">
            <a:extLst>
              <a:ext uri="{FF2B5EF4-FFF2-40B4-BE49-F238E27FC236}">
                <a16:creationId xmlns:a16="http://schemas.microsoft.com/office/drawing/2014/main" id="{4E79C779-A150-11E7-276A-D1BC7AFA418A}"/>
              </a:ext>
            </a:extLst>
          </p:cNvPr>
          <p:cNvSpPr txBox="1"/>
          <p:nvPr/>
        </p:nvSpPr>
        <p:spPr>
          <a:xfrm>
            <a:off x="1085768" y="4098599"/>
            <a:ext cx="6093618" cy="1200329"/>
          </a:xfrm>
          <a:prstGeom prst="rect">
            <a:avLst/>
          </a:prstGeom>
          <a:noFill/>
        </p:spPr>
        <p:txBody>
          <a:bodyPr wrap="square">
            <a:spAutoFit/>
          </a:bodyPr>
          <a:lstStyle/>
          <a:p>
            <a:r>
              <a:rPr lang="sv-SE" sz="2400" dirty="0">
                <a:latin typeface="Sitka Banner" pitchFamily="2" charset="0"/>
              </a:rPr>
              <a:t>Länk för anteckningar:</a:t>
            </a:r>
          </a:p>
          <a:p>
            <a:r>
              <a:rPr lang="sv-SE" sz="2400" dirty="0">
                <a:latin typeface="Sitka Banner" pitchFamily="2" charset="0"/>
                <a:hlinkClick r:id="rId4"/>
              </a:rPr>
              <a:t>https://forms.gle/iuLSekRtN4TkmieF9</a:t>
            </a:r>
            <a:endParaRPr lang="sv-SE" sz="2400" dirty="0">
              <a:latin typeface="Sitka Banner" pitchFamily="2" charset="0"/>
            </a:endParaRPr>
          </a:p>
          <a:p>
            <a:endParaRPr lang="sv-SE" sz="2400" dirty="0">
              <a:latin typeface="Sitka Banner" pitchFamily="2" charset="0"/>
            </a:endParaRPr>
          </a:p>
        </p:txBody>
      </p:sp>
    </p:spTree>
    <p:extLst>
      <p:ext uri="{BB962C8B-B14F-4D97-AF65-F5344CB8AC3E}">
        <p14:creationId xmlns:p14="http://schemas.microsoft.com/office/powerpoint/2010/main" val="4203860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615820" y="242119"/>
            <a:ext cx="7968343" cy="1790021"/>
          </a:xfrm>
        </p:spPr>
        <p:txBody>
          <a:bodyPr>
            <a:noAutofit/>
          </a:bodyPr>
          <a:lstStyle/>
          <a:p>
            <a:r>
              <a:rPr lang="sv-SE" sz="4800" b="1" dirty="0">
                <a:latin typeface="Tw Cen MT" panose="020B0602020104020603" pitchFamily="34" charset="0"/>
              </a:rPr>
              <a:t>MÖJLIGHETER OCH UTMANINGAR</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615820" y="2628052"/>
            <a:ext cx="7109926" cy="3503127"/>
          </a:xfrm>
        </p:spPr>
        <p:txBody>
          <a:bodyPr numCol="1">
            <a:normAutofit lnSpcReduction="10000"/>
          </a:bodyPr>
          <a:lstStyle/>
          <a:p>
            <a:pPr marL="342900" indent="-342900">
              <a:buFont typeface="Arial" panose="020B0604020202020204" pitchFamily="34" charset="0"/>
              <a:buChar char="•"/>
            </a:pPr>
            <a:r>
              <a:rPr lang="da-DK" dirty="0">
                <a:solidFill>
                  <a:schemeClr val="bg2">
                    <a:lumMod val="25000"/>
                  </a:schemeClr>
                </a:solidFill>
                <a:latin typeface="Sitka Banner" panose="02000505000000020004" pitchFamily="2" charset="0"/>
              </a:rPr>
              <a:t>Föränderlig tid!</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Människors syn på nykterhet, medlemskap i föreningar och engagemang förändras.</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Det som vi tidigare tog för givet är kanske inte längre sant, och det vi tidigare trodde vara omöjligt är nu fullt möjligt. </a:t>
            </a:r>
          </a:p>
          <a:p>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Vi är från olika verksamheter och från olika förbund. Fråga om det är något som är oklart.</a:t>
            </a:r>
          </a:p>
          <a:p>
            <a:pPr marL="342900" indent="-342900">
              <a:buFont typeface="Arial" panose="020B0604020202020204" pitchFamily="34" charset="0"/>
              <a:buChar char="•"/>
            </a:pPr>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sp>
        <p:nvSpPr>
          <p:cNvPr id="7" name="Rektangel 6">
            <a:extLst>
              <a:ext uri="{FF2B5EF4-FFF2-40B4-BE49-F238E27FC236}">
                <a16:creationId xmlns:a16="http://schemas.microsoft.com/office/drawing/2014/main" id="{932AA43B-3C08-45BB-A3DD-690140E92A75}"/>
              </a:ext>
            </a:extLst>
          </p:cNvPr>
          <p:cNvSpPr/>
          <p:nvPr/>
        </p:nvSpPr>
        <p:spPr>
          <a:xfrm>
            <a:off x="8737362" y="0"/>
            <a:ext cx="3454638" cy="6858000"/>
          </a:xfrm>
          <a:prstGeom prst="rect">
            <a:avLst/>
          </a:prstGeom>
          <a:solidFill>
            <a:srgbClr val="FF8F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highlight>
                <a:srgbClr val="006A79"/>
              </a:highlight>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7360" y="4825860"/>
            <a:ext cx="3454638" cy="2032140"/>
          </a:xfrm>
          <a:prstGeom prst="rect">
            <a:avLst/>
          </a:prstGeom>
        </p:spPr>
      </p:pic>
    </p:spTree>
    <p:extLst>
      <p:ext uri="{BB962C8B-B14F-4D97-AF65-F5344CB8AC3E}">
        <p14:creationId xmlns:p14="http://schemas.microsoft.com/office/powerpoint/2010/main" val="2832006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802433" y="242119"/>
            <a:ext cx="7934930" cy="1500187"/>
          </a:xfrm>
        </p:spPr>
        <p:txBody>
          <a:bodyPr>
            <a:normAutofit fontScale="90000"/>
          </a:bodyPr>
          <a:lstStyle/>
          <a:p>
            <a:r>
              <a:rPr lang="sv-SE" b="1" dirty="0">
                <a:latin typeface="Tw Cen MT" panose="020B0602020104020603" pitchFamily="34" charset="0"/>
              </a:rPr>
              <a:t>Diskussion i smågrupper</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5159"/>
            <a:ext cx="4861249" cy="3129902"/>
          </a:xfrm>
        </p:spPr>
        <p:txBody>
          <a:bodyPr numCol="1"/>
          <a:lstStyle/>
          <a:p>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Vad ser du som fördelarna med att söka en ny, </a:t>
            </a:r>
            <a:r>
              <a:rPr lang="sv-SE">
                <a:solidFill>
                  <a:schemeClr val="bg2">
                    <a:lumMod val="25000"/>
                  </a:schemeClr>
                </a:solidFill>
                <a:latin typeface="Sitka Banner" panose="02000505000000020004" pitchFamily="2" charset="0"/>
              </a:rPr>
              <a:t>gemensam organisationsform?</a:t>
            </a:r>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Vad är dina farhågor i en sådan process?</a:t>
            </a:r>
          </a:p>
          <a:p>
            <a:pPr marL="342900" indent="-342900">
              <a:buFont typeface="Arial" panose="020B0604020202020204" pitchFamily="34" charset="0"/>
              <a:buChar char="•"/>
            </a:pPr>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sp>
        <p:nvSpPr>
          <p:cNvPr id="7" name="Rektangel 6">
            <a:extLst>
              <a:ext uri="{FF2B5EF4-FFF2-40B4-BE49-F238E27FC236}">
                <a16:creationId xmlns:a16="http://schemas.microsoft.com/office/drawing/2014/main" id="{932AA43B-3C08-45BB-A3DD-690140E92A75}"/>
              </a:ext>
            </a:extLst>
          </p:cNvPr>
          <p:cNvSpPr/>
          <p:nvPr/>
        </p:nvSpPr>
        <p:spPr>
          <a:xfrm>
            <a:off x="8737362" y="0"/>
            <a:ext cx="3454638" cy="6858000"/>
          </a:xfrm>
          <a:prstGeom prst="rect">
            <a:avLst/>
          </a:prstGeom>
          <a:solidFill>
            <a:srgbClr val="FF8F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highlight>
                <a:srgbClr val="006A79"/>
              </a:highlight>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7360" y="4825860"/>
            <a:ext cx="3454638" cy="2032140"/>
          </a:xfrm>
          <a:prstGeom prst="rect">
            <a:avLst/>
          </a:prstGeom>
        </p:spPr>
      </p:pic>
      <p:pic>
        <p:nvPicPr>
          <p:cNvPr id="5" name="Bildobjekt 4">
            <a:extLst>
              <a:ext uri="{FF2B5EF4-FFF2-40B4-BE49-F238E27FC236}">
                <a16:creationId xmlns:a16="http://schemas.microsoft.com/office/drawing/2014/main" id="{3B7A539B-C73F-45C2-9E36-44C1ADA8BA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3682" y="2070135"/>
            <a:ext cx="2230017" cy="2230017"/>
          </a:xfrm>
          <a:prstGeom prst="rect">
            <a:avLst/>
          </a:prstGeom>
        </p:spPr>
      </p:pic>
    </p:spTree>
    <p:extLst>
      <p:ext uri="{BB962C8B-B14F-4D97-AF65-F5344CB8AC3E}">
        <p14:creationId xmlns:p14="http://schemas.microsoft.com/office/powerpoint/2010/main" val="2624804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615820" y="242119"/>
            <a:ext cx="7968343" cy="1790021"/>
          </a:xfrm>
        </p:spPr>
        <p:txBody>
          <a:bodyPr>
            <a:noAutofit/>
          </a:bodyPr>
          <a:lstStyle/>
          <a:p>
            <a:r>
              <a:rPr lang="sv-SE" b="1" dirty="0">
                <a:latin typeface="Tw Cen MT" panose="020B0602020104020603" pitchFamily="34" charset="0"/>
              </a:rPr>
              <a:t>VÅRA VÄGAR FRAM</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615820" y="2628052"/>
            <a:ext cx="7109926" cy="3503127"/>
          </a:xfrm>
        </p:spPr>
        <p:txBody>
          <a:bodyPr numCol="1"/>
          <a:lstStyle/>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Nu är det dags att tänka fritt kring hur vi skulle kunna göra saker annorlunda.</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Vad innebär en ny, gemensam organisationsform? Det ska vi utforska nu!</a:t>
            </a:r>
            <a:endParaRPr lang="sv-SE" dirty="0">
              <a:solidFill>
                <a:schemeClr val="tx1"/>
              </a:solidFill>
              <a:latin typeface="Sitka Banner" panose="02000505000000020004" pitchFamily="2" charset="0"/>
            </a:endParaRPr>
          </a:p>
        </p:txBody>
      </p:sp>
      <p:sp>
        <p:nvSpPr>
          <p:cNvPr id="7" name="Rektangel 6">
            <a:extLst>
              <a:ext uri="{FF2B5EF4-FFF2-40B4-BE49-F238E27FC236}">
                <a16:creationId xmlns:a16="http://schemas.microsoft.com/office/drawing/2014/main" id="{932AA43B-3C08-45BB-A3DD-690140E92A75}"/>
              </a:ext>
            </a:extLst>
          </p:cNvPr>
          <p:cNvSpPr/>
          <p:nvPr/>
        </p:nvSpPr>
        <p:spPr>
          <a:xfrm>
            <a:off x="8737362" y="0"/>
            <a:ext cx="3454638" cy="6858000"/>
          </a:xfrm>
          <a:prstGeom prst="rect">
            <a:avLst/>
          </a:prstGeom>
          <a:solidFill>
            <a:srgbClr val="FFB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highlight>
                <a:srgbClr val="006A79"/>
              </a:highlight>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7360" y="4825860"/>
            <a:ext cx="3454638" cy="2032140"/>
          </a:xfrm>
          <a:prstGeom prst="rect">
            <a:avLst/>
          </a:prstGeom>
        </p:spPr>
      </p:pic>
    </p:spTree>
    <p:extLst>
      <p:ext uri="{BB962C8B-B14F-4D97-AF65-F5344CB8AC3E}">
        <p14:creationId xmlns:p14="http://schemas.microsoft.com/office/powerpoint/2010/main" val="2413517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802433" y="242119"/>
            <a:ext cx="7934930" cy="1500187"/>
          </a:xfrm>
        </p:spPr>
        <p:txBody>
          <a:bodyPr>
            <a:normAutofit fontScale="90000"/>
          </a:bodyPr>
          <a:lstStyle/>
          <a:p>
            <a:r>
              <a:rPr lang="sv-SE" b="1" dirty="0">
                <a:latin typeface="Tw Cen MT" panose="020B0602020104020603" pitchFamily="34" charset="0"/>
              </a:rPr>
              <a:t>Diskussion i smågrupper</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5159"/>
            <a:ext cx="4861249" cy="3129902"/>
          </a:xfrm>
        </p:spPr>
        <p:txBody>
          <a:bodyPr numCol="1"/>
          <a:lstStyle/>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Hur skulle en ny gemensam organisationsform kunna se ut?</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Hur skulle denna nya organisationsform påverka den lokala verksamhet som finns inom rörelsen idag?</a:t>
            </a: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sp>
        <p:nvSpPr>
          <p:cNvPr id="7" name="Rektangel 6">
            <a:extLst>
              <a:ext uri="{FF2B5EF4-FFF2-40B4-BE49-F238E27FC236}">
                <a16:creationId xmlns:a16="http://schemas.microsoft.com/office/drawing/2014/main" id="{932AA43B-3C08-45BB-A3DD-690140E92A75}"/>
              </a:ext>
            </a:extLst>
          </p:cNvPr>
          <p:cNvSpPr/>
          <p:nvPr/>
        </p:nvSpPr>
        <p:spPr>
          <a:xfrm>
            <a:off x="8737362" y="0"/>
            <a:ext cx="3454638" cy="6858000"/>
          </a:xfrm>
          <a:prstGeom prst="rect">
            <a:avLst/>
          </a:prstGeom>
          <a:solidFill>
            <a:srgbClr val="FFB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highlight>
                <a:srgbClr val="006A79"/>
              </a:highlight>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7360" y="4825860"/>
            <a:ext cx="3454638" cy="2032140"/>
          </a:xfrm>
          <a:prstGeom prst="rect">
            <a:avLst/>
          </a:prstGeom>
        </p:spPr>
      </p:pic>
      <p:pic>
        <p:nvPicPr>
          <p:cNvPr id="5" name="Bildobjekt 4">
            <a:extLst>
              <a:ext uri="{FF2B5EF4-FFF2-40B4-BE49-F238E27FC236}">
                <a16:creationId xmlns:a16="http://schemas.microsoft.com/office/drawing/2014/main" id="{3B7A539B-C73F-45C2-9E36-44C1ADA8BA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3682" y="2070135"/>
            <a:ext cx="2230017" cy="2230017"/>
          </a:xfrm>
          <a:prstGeom prst="rect">
            <a:avLst/>
          </a:prstGeom>
        </p:spPr>
      </p:pic>
    </p:spTree>
    <p:extLst>
      <p:ext uri="{BB962C8B-B14F-4D97-AF65-F5344CB8AC3E}">
        <p14:creationId xmlns:p14="http://schemas.microsoft.com/office/powerpoint/2010/main" val="676362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802433" y="242119"/>
            <a:ext cx="7934930" cy="1500187"/>
          </a:xfrm>
        </p:spPr>
        <p:txBody>
          <a:bodyPr/>
          <a:lstStyle/>
          <a:p>
            <a:r>
              <a:rPr lang="sv-SE" b="1" dirty="0">
                <a:latin typeface="Tw Cen MT" panose="020B0602020104020603" pitchFamily="34" charset="0"/>
              </a:rPr>
              <a:t>AVSLUTNING</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7647"/>
            <a:ext cx="7109926" cy="3849987"/>
          </a:xfrm>
        </p:spPr>
        <p:txBody>
          <a:bodyPr numCol="1"/>
          <a:lstStyle/>
          <a:p>
            <a:r>
              <a:rPr lang="sv-SE" u="sng" dirty="0">
                <a:solidFill>
                  <a:schemeClr val="bg2">
                    <a:lumMod val="25000"/>
                  </a:schemeClr>
                </a:solidFill>
                <a:latin typeface="Sitka Banner" panose="02000505000000020004" pitchFamily="2" charset="0"/>
              </a:rPr>
              <a:t>Frågor (skriv i chatten):</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Vad tar jag med mig från träffen idag?</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Vad är viktigt att vi tar med oss eller tänker på framåt?</a:t>
            </a: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741989" y="1412965"/>
            <a:ext cx="6862977" cy="4037045"/>
          </a:xfrm>
          <a:prstGeom prst="rect">
            <a:avLst/>
          </a:prstGeom>
          <a:ln>
            <a:noFill/>
          </a:ln>
        </p:spPr>
      </p:pic>
    </p:spTree>
    <p:extLst>
      <p:ext uri="{BB962C8B-B14F-4D97-AF65-F5344CB8AC3E}">
        <p14:creationId xmlns:p14="http://schemas.microsoft.com/office/powerpoint/2010/main" val="358438833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A6735543EC7B045B156EAE4C8336E25" ma:contentTypeVersion="9" ma:contentTypeDescription="Skapa ett nytt dokument." ma:contentTypeScope="" ma:versionID="ff7998bb1d7919357c3028cec1df39e8">
  <xsd:schema xmlns:xsd="http://www.w3.org/2001/XMLSchema" xmlns:xs="http://www.w3.org/2001/XMLSchema" xmlns:p="http://schemas.microsoft.com/office/2006/metadata/properties" xmlns:ns3="f26928e6-d992-402f-9199-7e955b617acf" xmlns:ns4="9f3ed572-80e6-4fb3-9e91-af12e46dd80e" targetNamespace="http://schemas.microsoft.com/office/2006/metadata/properties" ma:root="true" ma:fieldsID="50dca2b29b2c89118388285873aa04e6" ns3:_="" ns4:_="">
    <xsd:import namespace="f26928e6-d992-402f-9199-7e955b617acf"/>
    <xsd:import namespace="9f3ed572-80e6-4fb3-9e91-af12e46dd80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6928e6-d992-402f-9199-7e955b617acf"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element name="SharingHintHash" ma:index="10" nillable="true" ma:displayName="Delar tips,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3ed572-80e6-4fb3-9e91-af12e46dd80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787AC57-74EB-466E-B19E-2E43EE9341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6928e6-d992-402f-9199-7e955b617acf"/>
    <ds:schemaRef ds:uri="9f3ed572-80e6-4fb3-9e91-af12e46dd8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8B78705-8F9A-4007-A5DE-332106D8832B}">
  <ds:schemaRefs>
    <ds:schemaRef ds:uri="http://schemas.microsoft.com/sharepoint/v3/contenttype/forms"/>
  </ds:schemaRefs>
</ds:datastoreItem>
</file>

<file path=customXml/itemProps3.xml><?xml version="1.0" encoding="utf-8"?>
<ds:datastoreItem xmlns:ds="http://schemas.openxmlformats.org/officeDocument/2006/customXml" ds:itemID="{F5F2F860-68D6-4328-B218-3826C5DA13E7}">
  <ds:schemaRefs>
    <ds:schemaRef ds:uri="http://schemas.openxmlformats.org/package/2006/metadata/core-properties"/>
    <ds:schemaRef ds:uri="http://purl.org/dc/elements/1.1/"/>
    <ds:schemaRef ds:uri="http://purl.org/dc/dcmitype/"/>
    <ds:schemaRef ds:uri="9f3ed572-80e6-4fb3-9e91-af12e46dd80e"/>
    <ds:schemaRef ds:uri="f26928e6-d992-402f-9199-7e955b617acf"/>
    <ds:schemaRef ds:uri="http://schemas.microsoft.com/office/2006/metadata/properties"/>
    <ds:schemaRef ds:uri="http://purl.org/dc/terms/"/>
    <ds:schemaRef ds:uri="http://schemas.microsoft.com/office/2006/documentManagement/typ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862</TotalTime>
  <Words>1237</Words>
  <Application>Microsoft Office PowerPoint</Application>
  <PresentationFormat>Bredbild</PresentationFormat>
  <Paragraphs>73</Paragraphs>
  <Slides>10</Slides>
  <Notes>9</Notes>
  <HiddenSlides>0</HiddenSlides>
  <MMClips>0</MMClips>
  <ScaleCrop>false</ScaleCrop>
  <HeadingPairs>
    <vt:vector size="6" baseType="variant">
      <vt:variant>
        <vt:lpstr>Använt teckensnitt</vt:lpstr>
      </vt:variant>
      <vt:variant>
        <vt:i4>9</vt:i4>
      </vt:variant>
      <vt:variant>
        <vt:lpstr>Tema</vt:lpstr>
      </vt:variant>
      <vt:variant>
        <vt:i4>1</vt:i4>
      </vt:variant>
      <vt:variant>
        <vt:lpstr>Bildrubriker</vt:lpstr>
      </vt:variant>
      <vt:variant>
        <vt:i4>10</vt:i4>
      </vt:variant>
    </vt:vector>
  </HeadingPairs>
  <TitlesOfParts>
    <vt:vector size="20" baseType="lpstr">
      <vt:lpstr>Arial</vt:lpstr>
      <vt:lpstr>Britannic Bold</vt:lpstr>
      <vt:lpstr>Calibri</vt:lpstr>
      <vt:lpstr>Calibri Light</vt:lpstr>
      <vt:lpstr>Cambria</vt:lpstr>
      <vt:lpstr>Sitka Banner</vt:lpstr>
      <vt:lpstr>Symbol</vt:lpstr>
      <vt:lpstr>Times New Roman</vt:lpstr>
      <vt:lpstr>Tw Cen MT</vt:lpstr>
      <vt:lpstr>Office-tema</vt:lpstr>
      <vt:lpstr>  EN NY, GEMENSAM ORGANISATIONSFORM </vt:lpstr>
      <vt:lpstr>TRÄFFENS UPPLÄGG</vt:lpstr>
      <vt:lpstr>INTRODUKTION</vt:lpstr>
      <vt:lpstr>Gruppindelning</vt:lpstr>
      <vt:lpstr>MÖJLIGHETER OCH UTMANINGAR</vt:lpstr>
      <vt:lpstr>Diskussion i smågrupper</vt:lpstr>
      <vt:lpstr>VÅRA VÄGAR FRAM</vt:lpstr>
      <vt:lpstr>Diskussion i smågrupper</vt:lpstr>
      <vt:lpstr>AVSLUTNING</vt:lpstr>
      <vt:lpstr>TACK! För din medverkan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Emilia Sandgren</dc:creator>
  <cp:lastModifiedBy>Anna Classon</cp:lastModifiedBy>
  <cp:revision>49</cp:revision>
  <dcterms:created xsi:type="dcterms:W3CDTF">2023-02-08T12:03:21Z</dcterms:created>
  <dcterms:modified xsi:type="dcterms:W3CDTF">2023-02-16T14:02:06Z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0x0101007A6735543EC7B045B156EAE4C8336E25</vt:lpwstr>
  </property>
</Properties>
</file>